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7" r:id="rId3"/>
    <p:sldId id="268" r:id="rId4"/>
    <p:sldId id="258" r:id="rId5"/>
    <p:sldId id="259" r:id="rId6"/>
    <p:sldId id="261" r:id="rId7"/>
    <p:sldId id="262" r:id="rId8"/>
    <p:sldId id="264" r:id="rId9"/>
    <p:sldId id="263" r:id="rId10"/>
    <p:sldId id="265" r:id="rId11"/>
    <p:sldId id="269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C5C5-FE06-626D-57BA-43A426306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74C1E-E893-3357-312D-9F0921778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B326E-5212-4742-9058-074DC60B5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223-819D-430D-99D1-FF313B1CC938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6C31A-1C01-6579-D519-86F0263C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97061-620E-3E2E-330B-F4325CCB7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9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00D7-68E0-4FC4-1073-A31C275DB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8EFC1-4920-906E-E70C-D27EBBD75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45FE9-8B42-44C5-E6AB-8A83F4AA2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223-819D-430D-99D1-FF313B1CC938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81B60-A015-C16D-27B4-627B84F73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26002-D2FC-F4C4-0DF8-1B974388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00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D19D5E-875E-7393-9004-A947F15CD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AA6087-4FE4-71BB-998A-98C5F73C8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24E2C-CAA4-A4A1-607A-4C0B97E9C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223-819D-430D-99D1-FF313B1CC938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7DB27-8433-11A2-F3CC-DE21606C2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C4647-880F-3D3D-1728-99054EBD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2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08CFE-9A40-C3E8-BB11-D722D9F8A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D4B27-84F0-5BCB-8410-724CF5754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1024-62E0-2157-976F-F982A6FC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223-819D-430D-99D1-FF313B1CC938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C062-D1DF-6985-7D4E-43A13C3E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FC4AC-9ADC-D4F6-378F-2EB8B636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4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11B5-5931-A8F4-A47C-1FECDD855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7C5E4-02F4-C2FA-938A-53E6246AF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0D341-97CA-CFA1-AEAF-ADBD3062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223-819D-430D-99D1-FF313B1CC938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F18C8-AE49-D34B-92CF-53DE0D3E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A4E0F-7A3A-FDDB-4380-099884251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46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F1910-B6AB-8871-807A-B0714898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841B2-13C3-C690-3888-6AAB22A89F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DDC5D-0D8D-043A-4CCA-BDB2976D1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5E843-6B3F-4A16-7C0C-417B34CCA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223-819D-430D-99D1-FF313B1CC938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47929-0ECC-0635-F0CB-AB7E0613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C909A-117E-F610-CC4B-9C6016E37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07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93ED-EDF7-9617-3374-B8C7A017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13A59-E6D1-9EAD-F733-2C9BA889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CBBFF2-3CBA-13EC-F8C0-CFCF41D6C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4762E-EA42-A8BC-DA62-5C6EE3F00C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087D07-B61C-B377-814B-356955F642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C39F55-1864-A9E1-4D30-728814DF0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223-819D-430D-99D1-FF313B1CC938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8CB37F-70DC-F000-A69C-7E56E1538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95294F-80E6-D1D3-E057-144F6B038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3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EB44-0E3D-EC37-9915-AC2910786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C47E75-B538-AFB1-0EBB-9AE8AA4B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223-819D-430D-99D1-FF313B1CC938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1EC323-96FF-CB90-AF65-B98F9B847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C782A-8362-43DD-1B92-446C73B76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9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34EAC9-A8BA-0FDF-A20A-3FAE547DE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223-819D-430D-99D1-FF313B1CC938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A1362-081C-22DA-5395-41960CF88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98725-E687-34A3-75BF-67587BA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8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E14BD-AAB9-AED5-B4E7-4069CCC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788A2-3E97-D531-42AB-4C5CEDEAD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43A67-6797-AB03-D6EB-895AFBD7C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818AE-EFC5-5F1B-451D-211DCEDB7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223-819D-430D-99D1-FF313B1CC938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BE373-F627-8507-FF7D-BB4CD8797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0F0A4-DE06-8B6E-CF22-CE0D92BA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08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9B59-F89C-4F2C-EEBB-102C19F52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DDF71-557B-F090-486F-9C3045691B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E9FE7B-D56B-0627-2B53-297E65BB9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CC93D-DE0A-7DF5-65A2-18FAC4E1A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223-819D-430D-99D1-FF313B1CC938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D62FD-8AF5-0EF0-EC23-7D3493A3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B477C-CF17-5865-170F-6328B2AD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9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F3071E-6E40-355E-BB6F-68DAD899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91158-B3A2-F467-D03E-727B5C3BE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1ED7-0992-004B-8F40-B5FEAEBF3F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A0223-819D-430D-99D1-FF313B1CC938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35E01-B0CC-A270-F757-A5BF5B1E5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8CC29-186F-0F71-833C-149175ECE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50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learning.nlb.gov.sg/communities/join/digital-communit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590-91AC-FC99-D4D8-73EDB45A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7E2-BD6C-B49B-B0FF-395D9C0A6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lvl="1" indent="0" algn="ctr">
              <a:buNone/>
            </a:pPr>
            <a:r>
              <a:rPr lang="en-SG" dirty="0"/>
              <a:t>S </a:t>
            </a:r>
            <a:r>
              <a:rPr lang="en-SG" dirty="0" err="1"/>
              <a:t>S</a:t>
            </a:r>
            <a:r>
              <a:rPr lang="en-SG" dirty="0"/>
              <a:t> GOH</a:t>
            </a:r>
          </a:p>
          <a:p>
            <a:pPr marL="457200" lvl="1" indent="0" algn="ctr">
              <a:buNone/>
            </a:pPr>
            <a:endParaRPr lang="en-SG" dirty="0"/>
          </a:p>
          <a:p>
            <a:pPr marL="457200" lvl="1" indent="0" algn="ctr">
              <a:buNone/>
            </a:pPr>
            <a:r>
              <a:rPr lang="en-SG" dirty="0"/>
              <a:t>VOLUNTEER INSTRUCTOR</a:t>
            </a:r>
          </a:p>
          <a:p>
            <a:pPr marL="457200" lvl="1" indent="0" algn="ctr">
              <a:buNone/>
            </a:pPr>
            <a:r>
              <a:rPr lang="en-SG" dirty="0"/>
              <a:t>PI PYTHON COMMUNITY</a:t>
            </a:r>
          </a:p>
          <a:p>
            <a:pPr marL="457200" lvl="1" indent="0" algn="ctr">
              <a:buNone/>
            </a:pPr>
            <a:endParaRPr lang="en-SG" dirty="0"/>
          </a:p>
          <a:p>
            <a:pPr marL="457200" lvl="1" indent="0" algn="ctr">
              <a:buNone/>
            </a:pPr>
            <a:endParaRPr lang="en-SG" dirty="0"/>
          </a:p>
          <a:p>
            <a:pPr marL="457200" lvl="1" indent="0" algn="ctr">
              <a:buNone/>
            </a:pPr>
            <a:endParaRPr lang="en-SG" dirty="0"/>
          </a:p>
          <a:p>
            <a:pPr marL="457200" lvl="1" indent="0" algn="ctr">
              <a:buNone/>
            </a:pPr>
            <a:endParaRPr lang="en-SG" dirty="0"/>
          </a:p>
          <a:p>
            <a:pPr marL="457200" lvl="1" indent="0" algn="ctr">
              <a:buNone/>
            </a:pPr>
            <a:endParaRPr lang="en-SG" dirty="0"/>
          </a:p>
          <a:p>
            <a:pPr marL="457200" lvl="1" indent="0" algn="ctr">
              <a:buNone/>
            </a:pPr>
            <a:r>
              <a:rPr lang="en-SG" dirty="0"/>
              <a:t>LEARNX COMMUNITY – TAMPINES REGIONAL LIBRARY (NLB)</a:t>
            </a:r>
          </a:p>
          <a:p>
            <a:pPr marL="457200" lvl="1" indent="0" algn="ctr">
              <a:buNone/>
            </a:pPr>
            <a:endParaRPr lang="en-SG" dirty="0"/>
          </a:p>
          <a:p>
            <a:pPr marL="457200" lvl="1" indent="0" algn="ctr">
              <a:buNone/>
            </a:pPr>
            <a:r>
              <a:rPr lang="en-SG" dirty="0">
                <a:hlinkClick r:id="rId2"/>
              </a:rPr>
              <a:t>https://learning.nlb.gov.sg/communities/join/digital-communities</a:t>
            </a:r>
            <a:endParaRPr lang="en-SG" dirty="0"/>
          </a:p>
          <a:p>
            <a:pPr marL="457200" lvl="1" indent="0" algn="ctr">
              <a:buNone/>
            </a:pPr>
            <a:endParaRPr lang="en-SG" dirty="0"/>
          </a:p>
          <a:p>
            <a:pPr marL="457200" lvl="1" indent="0" algn="ctr">
              <a:buNone/>
            </a:pPr>
            <a:r>
              <a:rPr lang="en-SG" dirty="0"/>
              <a:t>“</a:t>
            </a:r>
            <a:r>
              <a:rPr lang="en-SG" b="0" i="0" dirty="0">
                <a:solidFill>
                  <a:srgbClr val="484848"/>
                </a:solidFill>
                <a:effectLst/>
                <a:latin typeface="Lato" panose="020B0604020202020204" pitchFamily="34" charset="0"/>
              </a:rPr>
              <a:t>Let’s make our learning communities a warm, welcoming and safe space.”</a:t>
            </a:r>
            <a:endParaRPr lang="en-SG" dirty="0"/>
          </a:p>
          <a:p>
            <a:pPr marL="457200" lvl="1" indent="0" algn="ctr">
              <a:buNone/>
            </a:pPr>
            <a:endParaRPr lang="en-SG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C3C6F-2EFD-B7CE-7204-5C3327C35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3014662"/>
            <a:ext cx="1047750" cy="1209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3173D-9721-E777-392C-5B0B82890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87" y="2971100"/>
            <a:ext cx="1262063" cy="12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69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590-91AC-FC99-D4D8-73EDB45A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RUN, TEST, DEBUG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7E2-BD6C-B49B-B0FF-395D9C0A6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TEST</a:t>
            </a:r>
          </a:p>
          <a:p>
            <a:r>
              <a:rPr lang="en-SG" dirty="0"/>
              <a:t>DEBUG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2F069D-8970-C765-0A16-FFE2C9D7FD83}"/>
              </a:ext>
            </a:extLst>
          </p:cNvPr>
          <p:cNvSpPr/>
          <p:nvPr/>
        </p:nvSpPr>
        <p:spPr>
          <a:xfrm>
            <a:off x="838200" y="1825625"/>
            <a:ext cx="3581400" cy="1250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53384-BC90-7778-802B-A2F48F191B70}"/>
              </a:ext>
            </a:extLst>
          </p:cNvPr>
          <p:cNvSpPr txBox="1"/>
          <p:nvPr/>
        </p:nvSpPr>
        <p:spPr>
          <a:xfrm>
            <a:off x="838200" y="3211512"/>
            <a:ext cx="2819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TYPES OF ERRORS </a:t>
            </a:r>
          </a:p>
          <a:p>
            <a:endParaRPr lang="en-SG" b="1" dirty="0"/>
          </a:p>
          <a:p>
            <a:r>
              <a:rPr lang="en-SG" b="1" dirty="0"/>
              <a:t>SYNTAX ERRORS</a:t>
            </a:r>
          </a:p>
          <a:p>
            <a:endParaRPr lang="en-SG" b="1" dirty="0"/>
          </a:p>
          <a:p>
            <a:r>
              <a:rPr lang="en-SG" b="1" dirty="0"/>
              <a:t>LOGICAL ERRORS</a:t>
            </a:r>
          </a:p>
          <a:p>
            <a:endParaRPr lang="en-SG" b="1" dirty="0"/>
          </a:p>
          <a:p>
            <a:r>
              <a:rPr lang="en-SG" b="1" dirty="0"/>
              <a:t>CIRCUITRY ERRORS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2667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590-91AC-FC99-D4D8-73EDB45A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ADVANCED APPLICATIONS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BC69830-E378-13F4-1271-CA038553E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057" y="1214653"/>
            <a:ext cx="7629389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0814E7-CA7F-2A79-4B36-E01BC169D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438" y="1214653"/>
            <a:ext cx="1181100" cy="2047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BFDCA2-899E-2B2D-94DA-7743A399E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38" y="3390322"/>
            <a:ext cx="1628775" cy="181927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2D4342-FC52-9145-8F3D-0D5421AE437E}"/>
              </a:ext>
            </a:extLst>
          </p:cNvPr>
          <p:cNvGrpSpPr/>
          <p:nvPr/>
        </p:nvGrpSpPr>
        <p:grpSpPr>
          <a:xfrm>
            <a:off x="4843396" y="2801815"/>
            <a:ext cx="5467350" cy="3493632"/>
            <a:chOff x="4843396" y="2801815"/>
            <a:chExt cx="5467350" cy="349363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10D9587-F093-2E57-762C-8D732DD470B1}"/>
                </a:ext>
              </a:extLst>
            </p:cNvPr>
            <p:cNvGrpSpPr/>
            <p:nvPr/>
          </p:nvGrpSpPr>
          <p:grpSpPr>
            <a:xfrm>
              <a:off x="4843396" y="5209597"/>
              <a:ext cx="5467350" cy="1085850"/>
              <a:chOff x="4843396" y="5209597"/>
              <a:chExt cx="5467350" cy="108585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F46BDEE-3D47-5D01-2D1E-0E0BD3FE3593}"/>
                  </a:ext>
                </a:extLst>
              </p:cNvPr>
              <p:cNvGrpSpPr/>
              <p:nvPr/>
            </p:nvGrpSpPr>
            <p:grpSpPr>
              <a:xfrm>
                <a:off x="4843396" y="5693785"/>
                <a:ext cx="3367159" cy="387924"/>
                <a:chOff x="4710046" y="5693785"/>
                <a:chExt cx="3367159" cy="387924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52F069D-8970-C765-0A16-FFE2C9D7FD83}"/>
                    </a:ext>
                  </a:extLst>
                </p:cNvPr>
                <p:cNvSpPr/>
                <p:nvPr/>
              </p:nvSpPr>
              <p:spPr>
                <a:xfrm>
                  <a:off x="4710046" y="5712377"/>
                  <a:ext cx="3367159" cy="36933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9953384-BC90-7778-802B-A2F48F191B70}"/>
                    </a:ext>
                  </a:extLst>
                </p:cNvPr>
                <p:cNvSpPr txBox="1"/>
                <p:nvPr/>
              </p:nvSpPr>
              <p:spPr>
                <a:xfrm>
                  <a:off x="4800599" y="5693785"/>
                  <a:ext cx="32385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b="1" dirty="0"/>
                    <a:t>A VISIBLE </a:t>
                  </a:r>
                  <a:r>
                    <a:rPr lang="en-US" b="1" dirty="0"/>
                    <a:t>FOR LOOP EXAMPLE </a:t>
                  </a:r>
                </a:p>
              </p:txBody>
            </p:sp>
          </p:grp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4921D3C-50C5-5BFB-3BE0-37E73D6EE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91446" y="5209597"/>
                <a:ext cx="2019300" cy="1085850"/>
              </a:xfrm>
              <a:prstGeom prst="rect">
                <a:avLst/>
              </a:prstGeom>
            </p:spPr>
          </p:pic>
        </p:grp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8B752E46-8A8E-5ABC-1332-78D26018F273}"/>
                </a:ext>
              </a:extLst>
            </p:cNvPr>
            <p:cNvSpPr/>
            <p:nvPr/>
          </p:nvSpPr>
          <p:spPr>
            <a:xfrm rot="8699748">
              <a:off x="7270687" y="2801815"/>
              <a:ext cx="484632" cy="274579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088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590-91AC-FC99-D4D8-73EDB45A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7E2-BD6C-B49B-B0FF-395D9C0A6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LIFE BEYOND CURRICULUM</a:t>
            </a:r>
          </a:p>
          <a:p>
            <a:r>
              <a:rPr lang="en-SG" dirty="0"/>
              <a:t>THERE’S NO WAY YOU CAN TEACH SOMEONE EVERYTHING</a:t>
            </a:r>
          </a:p>
          <a:p>
            <a:r>
              <a:rPr lang="en-SG" dirty="0"/>
              <a:t>PROMOTE SELF-LEARNING</a:t>
            </a:r>
          </a:p>
          <a:p>
            <a:r>
              <a:rPr lang="en-SG" dirty="0"/>
              <a:t>FIND SOMETHING USEFUL TO PURSUE</a:t>
            </a:r>
          </a:p>
          <a:p>
            <a:r>
              <a:rPr lang="en-SG" dirty="0"/>
              <a:t>JOIN PI CLUB COMMUNITY</a:t>
            </a:r>
          </a:p>
          <a:p>
            <a:pPr marL="0" indent="0">
              <a:buNone/>
            </a:pPr>
            <a:r>
              <a:rPr lang="en-SG" dirty="0"/>
              <a:t>BE PART OF LEARNX TO TEACH OTHERS</a:t>
            </a:r>
          </a:p>
        </p:txBody>
      </p:sp>
    </p:spTree>
    <p:extLst>
      <p:ext uri="{BB962C8B-B14F-4D97-AF65-F5344CB8AC3E}">
        <p14:creationId xmlns:p14="http://schemas.microsoft.com/office/powerpoint/2010/main" val="375786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590-91AC-FC99-D4D8-73EDB45A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LEARNX COMMUNITY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7E2-BD6C-B49B-B0FF-395D9C0A6CA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70C0"/>
          </a:solidFill>
        </p:spPr>
        <p:txBody>
          <a:bodyPr>
            <a:normAutofit fontScale="92500" lnSpcReduction="10000"/>
          </a:bodyPr>
          <a:lstStyle/>
          <a:p>
            <a:r>
              <a:rPr lang="en-SG" dirty="0">
                <a:solidFill>
                  <a:srgbClr val="FFFF00"/>
                </a:solidFill>
              </a:rPr>
              <a:t>PROMOTE COMMUNITY LEARNING</a:t>
            </a:r>
          </a:p>
          <a:p>
            <a:r>
              <a:rPr lang="en-SG" dirty="0">
                <a:solidFill>
                  <a:srgbClr val="FFFF00"/>
                </a:solidFill>
              </a:rPr>
              <a:t>LED BY VOLUNTEERS</a:t>
            </a:r>
          </a:p>
          <a:p>
            <a:r>
              <a:rPr lang="en-SG" dirty="0">
                <a:solidFill>
                  <a:srgbClr val="FFFF00"/>
                </a:solidFill>
              </a:rPr>
              <a:t>PI – PYTHON COMMUNITY</a:t>
            </a:r>
          </a:p>
          <a:p>
            <a:r>
              <a:rPr lang="en-SG" dirty="0">
                <a:solidFill>
                  <a:srgbClr val="FFFF00"/>
                </a:solidFill>
              </a:rPr>
              <a:t>PROFILE OF OUR PARTICIPANTS</a:t>
            </a:r>
          </a:p>
          <a:p>
            <a:pPr lvl="1"/>
            <a:r>
              <a:rPr lang="en-SG" dirty="0">
                <a:solidFill>
                  <a:srgbClr val="FFFF00"/>
                </a:solidFill>
              </a:rPr>
              <a:t>NEWBIES</a:t>
            </a:r>
          </a:p>
          <a:p>
            <a:pPr lvl="1"/>
            <a:r>
              <a:rPr lang="en-SG" dirty="0">
                <a:solidFill>
                  <a:srgbClr val="FFFF00"/>
                </a:solidFill>
              </a:rPr>
              <a:t>DON’T KNOW HOW TO GET STARTED</a:t>
            </a:r>
          </a:p>
          <a:p>
            <a:pPr lvl="1"/>
            <a:r>
              <a:rPr lang="en-SG" dirty="0">
                <a:solidFill>
                  <a:srgbClr val="FFFF00"/>
                </a:solidFill>
              </a:rPr>
              <a:t>CURIOUS</a:t>
            </a:r>
          </a:p>
          <a:p>
            <a:r>
              <a:rPr lang="en-SG" dirty="0">
                <a:solidFill>
                  <a:srgbClr val="FFFF00"/>
                </a:solidFill>
              </a:rPr>
              <a:t>A PRACTICAL APPROACH TO LEARN PYTHON</a:t>
            </a:r>
          </a:p>
          <a:p>
            <a:pPr lvl="1"/>
            <a:r>
              <a:rPr lang="en-SG" dirty="0">
                <a:solidFill>
                  <a:srgbClr val="FFFF00"/>
                </a:solidFill>
              </a:rPr>
              <a:t>EASY TO UNDERSTAND</a:t>
            </a:r>
          </a:p>
          <a:p>
            <a:pPr lvl="1"/>
            <a:r>
              <a:rPr lang="en-SG" dirty="0">
                <a:solidFill>
                  <a:srgbClr val="FFFF00"/>
                </a:solidFill>
              </a:rPr>
              <a:t>ENGAGING</a:t>
            </a:r>
          </a:p>
          <a:p>
            <a:pPr lvl="1"/>
            <a:r>
              <a:rPr lang="en-SG" dirty="0">
                <a:solidFill>
                  <a:srgbClr val="FFFF00"/>
                </a:solidFill>
              </a:rPr>
              <a:t>ENTERTAINING</a:t>
            </a:r>
          </a:p>
          <a:p>
            <a:pPr marL="457200" lvl="1" indent="0">
              <a:buNone/>
            </a:pPr>
            <a:endParaRPr lang="en-SG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028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C4B8C72-B5D8-3A90-1A99-CBA40D9EA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009" y="2659310"/>
            <a:ext cx="3267075" cy="207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2B6590-91AC-FC99-D4D8-73EDB45A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7E2-BD6C-B49B-B0FF-395D9C0A6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1825625"/>
            <a:ext cx="10515600" cy="833685"/>
          </a:xfrm>
          <a:solidFill>
            <a:schemeClr val="accent1"/>
          </a:solidFill>
        </p:spPr>
        <p:txBody>
          <a:bodyPr>
            <a:normAutofit lnSpcReduction="10000"/>
          </a:bodyPr>
          <a:lstStyle/>
          <a:p>
            <a:r>
              <a:rPr lang="en-SG" dirty="0">
                <a:solidFill>
                  <a:srgbClr val="FFFF00"/>
                </a:solidFill>
              </a:rPr>
              <a:t>TOUTED AS THE WORLD’S SMALLEST COMPUTER, THE SIZE OF A CREDIT CARD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6B659-BFAD-8CC1-D4E7-4CF7E8FAD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1156"/>
            <a:ext cx="3829050" cy="13335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6722A8-E3A6-FEA8-3A73-17D129F8CEC1}"/>
              </a:ext>
            </a:extLst>
          </p:cNvPr>
          <p:cNvSpPr txBox="1">
            <a:spLocks/>
          </p:cNvSpPr>
          <p:nvPr/>
        </p:nvSpPr>
        <p:spPr>
          <a:xfrm>
            <a:off x="768379" y="2558643"/>
            <a:ext cx="10515600" cy="328009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>
                <a:solidFill>
                  <a:srgbClr val="FFFF00"/>
                </a:solidFill>
              </a:rPr>
              <a:t>THE BRAINCHILD OF PROF EBEN UPTON OF CAMBRIDGE UNIVERSITY</a:t>
            </a:r>
          </a:p>
          <a:p>
            <a:r>
              <a:rPr lang="en-SG" dirty="0">
                <a:solidFill>
                  <a:srgbClr val="FFFF00"/>
                </a:solidFill>
              </a:rPr>
              <a:t>AN INEXPENSIVE WAY TO PROMOTE LEARNING, TINKERING AND EXPERIMENTATION IN COMPUTING</a:t>
            </a:r>
          </a:p>
          <a:p>
            <a:r>
              <a:rPr lang="en-SG" dirty="0">
                <a:solidFill>
                  <a:srgbClr val="FFFF00"/>
                </a:solidFill>
              </a:rPr>
              <a:t>USED EXTENSIVELY FOR STEM EDUCATION IN EUROPE / US</a:t>
            </a:r>
          </a:p>
          <a:p>
            <a:r>
              <a:rPr lang="en-SG" dirty="0">
                <a:solidFill>
                  <a:srgbClr val="FFFF00"/>
                </a:solidFill>
              </a:rPr>
              <a:t>THE OS COMES PRE-INSTALLED WITH PYTHON AND ALL THE LIBRARIES THAT ARE NEEDED TO KICK START THE LEARNING PROCESS</a:t>
            </a:r>
          </a:p>
          <a:p>
            <a:endParaRPr lang="en-SG" dirty="0">
              <a:solidFill>
                <a:srgbClr val="FFFF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31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590-91AC-FC99-D4D8-73EDB45A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7E2-BD6C-B49B-B0FF-395D9C0A6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08200"/>
          </a:xfrm>
          <a:solidFill>
            <a:schemeClr val="accent1"/>
          </a:solidFill>
        </p:spPr>
        <p:txBody>
          <a:bodyPr>
            <a:normAutofit lnSpcReduction="10000"/>
          </a:bodyPr>
          <a:lstStyle/>
          <a:p>
            <a:r>
              <a:rPr lang="en-SG" dirty="0">
                <a:solidFill>
                  <a:srgbClr val="FFFF00"/>
                </a:solidFill>
              </a:rPr>
              <a:t>MEETS THE CRITERIA OF OUR COURSE OBJECTIVES</a:t>
            </a:r>
          </a:p>
          <a:p>
            <a:r>
              <a:rPr lang="en-SG" dirty="0">
                <a:solidFill>
                  <a:srgbClr val="FFFF00"/>
                </a:solidFill>
              </a:rPr>
              <a:t>PARTICIPANTS GETS TO:</a:t>
            </a:r>
          </a:p>
          <a:p>
            <a:pPr lvl="1"/>
            <a:r>
              <a:rPr lang="en-SG" dirty="0">
                <a:solidFill>
                  <a:srgbClr val="FFFF00"/>
                </a:solidFill>
              </a:rPr>
              <a:t>WORK DIRECTLY WITH IT</a:t>
            </a:r>
          </a:p>
          <a:p>
            <a:pPr lvl="1"/>
            <a:r>
              <a:rPr lang="en-SG" dirty="0">
                <a:solidFill>
                  <a:srgbClr val="FFFF00"/>
                </a:solidFill>
              </a:rPr>
              <a:t>WRITE CODES TO INTERACT WITH IT</a:t>
            </a:r>
          </a:p>
          <a:p>
            <a:pPr lvl="1"/>
            <a:r>
              <a:rPr lang="en-SG" dirty="0">
                <a:solidFill>
                  <a:srgbClr val="FFFF00"/>
                </a:solidFill>
              </a:rPr>
              <a:t>SEE THEIR CODES/CIRCUITS COME “ALIVE” INSTANTANEOUSLY</a:t>
            </a:r>
          </a:p>
          <a:p>
            <a:endParaRPr lang="en-SG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FE783-A0F7-E6FA-5AFC-23285B7BD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4657"/>
            <a:ext cx="3829050" cy="133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E77697-0007-4EE0-3F04-2BC628401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1293"/>
            <a:ext cx="3529790" cy="1984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B14408-16B0-B86D-5802-51B4B90BF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075464" y="3707174"/>
            <a:ext cx="1984216" cy="2572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899AE8-FF38-6AA4-CA41-B42193648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876" y="4013119"/>
            <a:ext cx="3647582" cy="198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86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590-91AC-FC99-D4D8-73EDB45A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PROGRAMMING CONCEPTS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7E2-BD6C-B49B-B0FF-395D9C0A6CA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/>
          </a:solidFill>
        </p:spPr>
        <p:txBody>
          <a:bodyPr>
            <a:normAutofit lnSpcReduction="10000"/>
          </a:bodyPr>
          <a:lstStyle/>
          <a:p>
            <a:r>
              <a:rPr lang="en-SG" dirty="0">
                <a:solidFill>
                  <a:srgbClr val="FFFF00"/>
                </a:solidFill>
              </a:rPr>
              <a:t>LIBRARIES</a:t>
            </a:r>
          </a:p>
          <a:p>
            <a:r>
              <a:rPr lang="en-SG" dirty="0">
                <a:solidFill>
                  <a:srgbClr val="FFFF00"/>
                </a:solidFill>
              </a:rPr>
              <a:t>VISUAL UNDERSTANDING OF VARIABLE</a:t>
            </a:r>
          </a:p>
          <a:p>
            <a:r>
              <a:rPr lang="en-SG" dirty="0">
                <a:solidFill>
                  <a:srgbClr val="FFFF00"/>
                </a:solidFill>
              </a:rPr>
              <a:t>OOP IN LAYMAN TERMS</a:t>
            </a:r>
          </a:p>
          <a:p>
            <a:pPr lvl="1"/>
            <a:r>
              <a:rPr lang="en-SG" dirty="0">
                <a:solidFill>
                  <a:srgbClr val="FFFF00"/>
                </a:solidFill>
              </a:rPr>
              <a:t>Objects and Methods</a:t>
            </a:r>
          </a:p>
          <a:p>
            <a:r>
              <a:rPr lang="en-SG" dirty="0">
                <a:solidFill>
                  <a:srgbClr val="FFFF00"/>
                </a:solidFill>
              </a:rPr>
              <a:t>AN APPLICATION</a:t>
            </a:r>
          </a:p>
          <a:p>
            <a:r>
              <a:rPr lang="en-SG" dirty="0">
                <a:solidFill>
                  <a:srgbClr val="FFFF00"/>
                </a:solidFill>
              </a:rPr>
              <a:t>ALGORITHM </a:t>
            </a:r>
          </a:p>
          <a:p>
            <a:r>
              <a:rPr lang="en-SG" dirty="0">
                <a:solidFill>
                  <a:srgbClr val="FFFF00"/>
                </a:solidFill>
              </a:rPr>
              <a:t>CODE</a:t>
            </a:r>
          </a:p>
          <a:p>
            <a:r>
              <a:rPr lang="en-SG" dirty="0">
                <a:solidFill>
                  <a:srgbClr val="FFFF00"/>
                </a:solidFill>
              </a:rPr>
              <a:t>TEST</a:t>
            </a:r>
          </a:p>
          <a:p>
            <a:r>
              <a:rPr lang="en-SG" dirty="0">
                <a:solidFill>
                  <a:srgbClr val="FFFF00"/>
                </a:solidFill>
              </a:rPr>
              <a:t>DEBUG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55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590-91AC-FC99-D4D8-73EDB45A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PROGRAMMING CONCEPTS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7E2-BD6C-B49B-B0FF-395D9C0A6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LIBRARIES</a:t>
            </a:r>
          </a:p>
          <a:p>
            <a:r>
              <a:rPr lang="en-SG" dirty="0"/>
              <a:t>VISUAL UNDERSTANDING OF VARIABLE</a:t>
            </a:r>
          </a:p>
          <a:p>
            <a:r>
              <a:rPr lang="en-SG" dirty="0"/>
              <a:t>OOP IN LAYMAN TERMS</a:t>
            </a:r>
          </a:p>
          <a:p>
            <a:r>
              <a:rPr lang="en-SG" dirty="0"/>
              <a:t>PROBLEM SOLVING</a:t>
            </a:r>
          </a:p>
          <a:p>
            <a:r>
              <a:rPr lang="en-SG" dirty="0"/>
              <a:t>ALGORITHM </a:t>
            </a:r>
          </a:p>
          <a:p>
            <a:r>
              <a:rPr lang="en-SG" dirty="0"/>
              <a:t>CODE</a:t>
            </a:r>
          </a:p>
          <a:p>
            <a:r>
              <a:rPr lang="en-SG" dirty="0"/>
              <a:t>TEST</a:t>
            </a:r>
          </a:p>
          <a:p>
            <a:r>
              <a:rPr lang="en-SG" dirty="0"/>
              <a:t>DEBUG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B9B989-ADF9-D3C2-2EB0-CAD4A914C96D}"/>
              </a:ext>
            </a:extLst>
          </p:cNvPr>
          <p:cNvSpPr/>
          <p:nvPr/>
        </p:nvSpPr>
        <p:spPr>
          <a:xfrm>
            <a:off x="838200" y="1825625"/>
            <a:ext cx="5981700" cy="464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4D388-0CF3-080F-E6D7-CFB26EEB0A93}"/>
              </a:ext>
            </a:extLst>
          </p:cNvPr>
          <p:cNvSpPr txBox="1"/>
          <p:nvPr/>
        </p:nvSpPr>
        <p:spPr>
          <a:xfrm>
            <a:off x="790574" y="2371530"/>
            <a:ext cx="6029325" cy="372409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SG" sz="2800" dirty="0">
                <a:solidFill>
                  <a:srgbClr val="FF0000"/>
                </a:solidFill>
              </a:rPr>
              <a:t>&gt;&gt;&gt;</a:t>
            </a:r>
            <a:r>
              <a:rPr lang="en-SG" sz="2800" dirty="0"/>
              <a:t> </a:t>
            </a:r>
            <a:r>
              <a:rPr lang="en-SG" sz="2800" dirty="0">
                <a:solidFill>
                  <a:schemeClr val="bg1"/>
                </a:solidFill>
              </a:rPr>
              <a:t>from </a:t>
            </a:r>
            <a:r>
              <a:rPr lang="en-SG" sz="2800" dirty="0" err="1">
                <a:solidFill>
                  <a:schemeClr val="bg1"/>
                </a:solidFill>
              </a:rPr>
              <a:t>gpiozero</a:t>
            </a:r>
            <a:r>
              <a:rPr lang="en-SG" sz="2800" dirty="0">
                <a:solidFill>
                  <a:schemeClr val="bg1"/>
                </a:solidFill>
              </a:rPr>
              <a:t> import LED</a:t>
            </a:r>
          </a:p>
          <a:p>
            <a:r>
              <a:rPr lang="en-SG" sz="2800" dirty="0">
                <a:solidFill>
                  <a:srgbClr val="FF0000"/>
                </a:solidFill>
              </a:rPr>
              <a:t>&gt;&gt;&gt;</a:t>
            </a:r>
            <a:r>
              <a:rPr lang="en-SG" sz="2800" dirty="0">
                <a:solidFill>
                  <a:schemeClr val="bg1"/>
                </a:solidFill>
              </a:rPr>
              <a:t> from time import sleep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41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590-91AC-FC99-D4D8-73EDB45A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PROGRAMMING CONCEPTS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7E2-BD6C-B49B-B0FF-395D9C0A6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VISUAL UNDERSTANDING OF VARIABLE</a:t>
            </a:r>
          </a:p>
          <a:p>
            <a:r>
              <a:rPr lang="en-SG" dirty="0"/>
              <a:t>OOP IN LAYMAN TERMS</a:t>
            </a:r>
          </a:p>
          <a:p>
            <a:pPr lvl="1"/>
            <a:r>
              <a:rPr lang="en-SG" dirty="0"/>
              <a:t>Objects </a:t>
            </a:r>
          </a:p>
          <a:p>
            <a:pPr lvl="1"/>
            <a:r>
              <a:rPr lang="en-SG" dirty="0"/>
              <a:t>Methods</a:t>
            </a:r>
          </a:p>
          <a:p>
            <a:r>
              <a:rPr lang="en-SG" dirty="0"/>
              <a:t>AN APPLICATION</a:t>
            </a:r>
          </a:p>
          <a:p>
            <a:r>
              <a:rPr lang="en-SG" dirty="0"/>
              <a:t>ALGORITHM </a:t>
            </a:r>
          </a:p>
          <a:p>
            <a:r>
              <a:rPr lang="en-SG" dirty="0"/>
              <a:t>CODE</a:t>
            </a:r>
          </a:p>
          <a:p>
            <a:r>
              <a:rPr lang="en-SG" dirty="0"/>
              <a:t>TEST</a:t>
            </a:r>
          </a:p>
          <a:p>
            <a:r>
              <a:rPr lang="en-SG" dirty="0"/>
              <a:t>DEBUG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D6C812-5C99-41CF-474C-7AA1287224E0}"/>
              </a:ext>
            </a:extLst>
          </p:cNvPr>
          <p:cNvSpPr/>
          <p:nvPr/>
        </p:nvSpPr>
        <p:spPr>
          <a:xfrm>
            <a:off x="838200" y="1825625"/>
            <a:ext cx="5981700" cy="1689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565C0-3697-30A7-C700-AE040165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3538574"/>
            <a:ext cx="8610195" cy="339244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FFB21E-73BD-9087-7CA0-EDD92A7EB1E1}"/>
              </a:ext>
            </a:extLst>
          </p:cNvPr>
          <p:cNvGrpSpPr/>
          <p:nvPr/>
        </p:nvGrpSpPr>
        <p:grpSpPr>
          <a:xfrm>
            <a:off x="7357758" y="2107275"/>
            <a:ext cx="4333674" cy="2492990"/>
            <a:chOff x="7734501" y="2268201"/>
            <a:chExt cx="4333674" cy="24929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CB2A17-3AF1-5C32-1366-2E991DDD0EA2}"/>
                </a:ext>
              </a:extLst>
            </p:cNvPr>
            <p:cNvSpPr txBox="1"/>
            <p:nvPr/>
          </p:nvSpPr>
          <p:spPr>
            <a:xfrm>
              <a:off x="7734501" y="2268201"/>
              <a:ext cx="4333674" cy="249299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rgbClr val="FF0000"/>
                  </a:solidFill>
                </a:rPr>
                <a:t>&gt;&gt;&gt;</a:t>
              </a:r>
              <a:r>
                <a:rPr lang="en-SG" sz="2400" dirty="0"/>
                <a:t> </a:t>
              </a:r>
              <a:r>
                <a:rPr lang="en-SG" sz="2400" dirty="0">
                  <a:solidFill>
                    <a:schemeClr val="bg1"/>
                  </a:solidFill>
                </a:rPr>
                <a:t>from </a:t>
              </a:r>
              <a:r>
                <a:rPr lang="en-SG" sz="2400" dirty="0" err="1">
                  <a:solidFill>
                    <a:schemeClr val="bg1"/>
                  </a:solidFill>
                </a:rPr>
                <a:t>gpiozero</a:t>
              </a:r>
              <a:r>
                <a:rPr lang="en-SG" sz="2400" dirty="0">
                  <a:solidFill>
                    <a:schemeClr val="bg1"/>
                  </a:solidFill>
                </a:rPr>
                <a:t> import LED</a:t>
              </a:r>
            </a:p>
            <a:p>
              <a:r>
                <a:rPr lang="en-SG" sz="2400" dirty="0">
                  <a:solidFill>
                    <a:srgbClr val="FF0000"/>
                  </a:solidFill>
                </a:rPr>
                <a:t>&gt;&gt;&gt;</a:t>
              </a:r>
              <a:r>
                <a:rPr lang="en-SG" sz="2400" dirty="0">
                  <a:solidFill>
                    <a:schemeClr val="bg1"/>
                  </a:solidFill>
                </a:rPr>
                <a:t> from time import sleep</a:t>
              </a:r>
            </a:p>
            <a:p>
              <a:r>
                <a:rPr lang="en-SG" sz="2400" dirty="0">
                  <a:solidFill>
                    <a:srgbClr val="FF0000"/>
                  </a:solidFill>
                </a:rPr>
                <a:t>&gt;&gt;&gt;</a:t>
              </a:r>
              <a:r>
                <a:rPr lang="en-SG" sz="2400" dirty="0">
                  <a:solidFill>
                    <a:schemeClr val="bg1"/>
                  </a:solidFill>
                </a:rPr>
                <a:t> </a:t>
              </a:r>
              <a:r>
                <a:rPr lang="en-SG" sz="2400" dirty="0" err="1">
                  <a:solidFill>
                    <a:schemeClr val="bg1"/>
                  </a:solidFill>
                </a:rPr>
                <a:t>red_led</a:t>
              </a:r>
              <a:r>
                <a:rPr lang="en-SG" sz="2400" dirty="0">
                  <a:solidFill>
                    <a:schemeClr val="bg1"/>
                  </a:solidFill>
                </a:rPr>
                <a:t>=LED(13)</a:t>
              </a:r>
            </a:p>
            <a:p>
              <a:r>
                <a:rPr lang="en-SG" sz="2400" dirty="0">
                  <a:solidFill>
                    <a:srgbClr val="FF0000"/>
                  </a:solidFill>
                </a:rPr>
                <a:t>&gt;&gt;&gt;</a:t>
              </a:r>
              <a:r>
                <a:rPr lang="en-SG" sz="2400" dirty="0">
                  <a:solidFill>
                    <a:schemeClr val="bg1"/>
                  </a:solidFill>
                </a:rPr>
                <a:t> </a:t>
              </a:r>
              <a:r>
                <a:rPr lang="en-SG" sz="2400" dirty="0" err="1">
                  <a:solidFill>
                    <a:schemeClr val="bg1"/>
                  </a:solidFill>
                </a:rPr>
                <a:t>yellow_led</a:t>
              </a:r>
              <a:r>
                <a:rPr lang="en-SG" sz="2400" dirty="0">
                  <a:solidFill>
                    <a:schemeClr val="bg1"/>
                  </a:solidFill>
                </a:rPr>
                <a:t>=LED(19)</a:t>
              </a:r>
            </a:p>
            <a:p>
              <a:r>
                <a:rPr lang="en-SG" sz="2400" dirty="0">
                  <a:solidFill>
                    <a:srgbClr val="FF0000"/>
                  </a:solidFill>
                </a:rPr>
                <a:t>&gt;&gt;&gt;</a:t>
              </a:r>
              <a:r>
                <a:rPr lang="en-SG" sz="2400" dirty="0">
                  <a:solidFill>
                    <a:schemeClr val="bg1"/>
                  </a:solidFill>
                </a:rPr>
                <a:t> </a:t>
              </a:r>
              <a:r>
                <a:rPr lang="en-SG" sz="2400" dirty="0" err="1">
                  <a:solidFill>
                    <a:schemeClr val="bg1"/>
                  </a:solidFill>
                </a:rPr>
                <a:t>green_led</a:t>
              </a:r>
              <a:r>
                <a:rPr lang="en-SG" sz="2400" dirty="0">
                  <a:solidFill>
                    <a:schemeClr val="bg1"/>
                  </a:solidFill>
                </a:rPr>
                <a:t>=LED(26)</a:t>
              </a:r>
            </a:p>
            <a:p>
              <a:endParaRPr lang="en-SG" dirty="0"/>
            </a:p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F75800-68D9-39B2-B185-6A0B6487559B}"/>
                </a:ext>
              </a:extLst>
            </p:cNvPr>
            <p:cNvSpPr txBox="1"/>
            <p:nvPr/>
          </p:nvSpPr>
          <p:spPr>
            <a:xfrm>
              <a:off x="8263241" y="3110847"/>
              <a:ext cx="2843213" cy="1200329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endParaRPr lang="en-SG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5D06BE-FC30-4F28-6D73-F78A7ECE945B}"/>
              </a:ext>
            </a:extLst>
          </p:cNvPr>
          <p:cNvGrpSpPr/>
          <p:nvPr/>
        </p:nvGrpSpPr>
        <p:grpSpPr>
          <a:xfrm>
            <a:off x="7357758" y="2141526"/>
            <a:ext cx="4333674" cy="3908762"/>
            <a:chOff x="7718085" y="5271638"/>
            <a:chExt cx="4333674" cy="39087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4BD7C6-B163-E29D-9A17-BE529B7389A9}"/>
                </a:ext>
              </a:extLst>
            </p:cNvPr>
            <p:cNvSpPr txBox="1"/>
            <p:nvPr/>
          </p:nvSpPr>
          <p:spPr>
            <a:xfrm>
              <a:off x="7718085" y="5271638"/>
              <a:ext cx="4333674" cy="390876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rgbClr val="FF0000"/>
                  </a:solidFill>
                </a:rPr>
                <a:t>&gt;&gt;&gt;</a:t>
              </a:r>
              <a:r>
                <a:rPr lang="en-SG" sz="2400" dirty="0"/>
                <a:t> </a:t>
              </a:r>
              <a:r>
                <a:rPr lang="en-SG" sz="2400" dirty="0">
                  <a:solidFill>
                    <a:schemeClr val="bg1"/>
                  </a:solidFill>
                </a:rPr>
                <a:t>from </a:t>
              </a:r>
              <a:r>
                <a:rPr lang="en-SG" sz="2400" dirty="0" err="1">
                  <a:solidFill>
                    <a:schemeClr val="bg1"/>
                  </a:solidFill>
                </a:rPr>
                <a:t>gpiozero</a:t>
              </a:r>
              <a:r>
                <a:rPr lang="en-SG" sz="2400" dirty="0">
                  <a:solidFill>
                    <a:schemeClr val="bg1"/>
                  </a:solidFill>
                </a:rPr>
                <a:t> import LED</a:t>
              </a:r>
            </a:p>
            <a:p>
              <a:r>
                <a:rPr lang="en-SG" sz="2400" dirty="0">
                  <a:solidFill>
                    <a:srgbClr val="FF0000"/>
                  </a:solidFill>
                </a:rPr>
                <a:t>&gt;&gt;&gt;</a:t>
              </a:r>
              <a:r>
                <a:rPr lang="en-SG" sz="2400" dirty="0">
                  <a:solidFill>
                    <a:schemeClr val="bg1"/>
                  </a:solidFill>
                </a:rPr>
                <a:t> from time import sleep</a:t>
              </a:r>
            </a:p>
            <a:p>
              <a:r>
                <a:rPr lang="en-SG" sz="2400" dirty="0">
                  <a:solidFill>
                    <a:srgbClr val="FF0000"/>
                  </a:solidFill>
                </a:rPr>
                <a:t>&gt;&gt;&gt;</a:t>
              </a:r>
              <a:r>
                <a:rPr lang="en-SG" sz="2400" dirty="0">
                  <a:solidFill>
                    <a:schemeClr val="bg1"/>
                  </a:solidFill>
                </a:rPr>
                <a:t> </a:t>
              </a:r>
              <a:r>
                <a:rPr lang="en-SG" sz="2400" dirty="0" err="1">
                  <a:solidFill>
                    <a:schemeClr val="bg1"/>
                  </a:solidFill>
                </a:rPr>
                <a:t>red_led</a:t>
              </a:r>
              <a:r>
                <a:rPr lang="en-SG" sz="2400" dirty="0">
                  <a:solidFill>
                    <a:schemeClr val="bg1"/>
                  </a:solidFill>
                </a:rPr>
                <a:t>=LED(13)</a:t>
              </a:r>
            </a:p>
            <a:p>
              <a:r>
                <a:rPr lang="en-SG" sz="2400" dirty="0">
                  <a:solidFill>
                    <a:srgbClr val="FF0000"/>
                  </a:solidFill>
                </a:rPr>
                <a:t>&gt;&gt;&gt;</a:t>
              </a:r>
              <a:r>
                <a:rPr lang="en-SG" sz="2400" dirty="0">
                  <a:solidFill>
                    <a:schemeClr val="bg1"/>
                  </a:solidFill>
                </a:rPr>
                <a:t> </a:t>
              </a:r>
              <a:r>
                <a:rPr lang="en-SG" sz="2400" dirty="0" err="1">
                  <a:solidFill>
                    <a:schemeClr val="bg1"/>
                  </a:solidFill>
                </a:rPr>
                <a:t>yellow_led</a:t>
              </a:r>
              <a:r>
                <a:rPr lang="en-SG" sz="2400" dirty="0">
                  <a:solidFill>
                    <a:schemeClr val="bg1"/>
                  </a:solidFill>
                </a:rPr>
                <a:t>=LED(19)</a:t>
              </a:r>
            </a:p>
            <a:p>
              <a:r>
                <a:rPr lang="en-SG" sz="2400" dirty="0">
                  <a:solidFill>
                    <a:srgbClr val="FF0000"/>
                  </a:solidFill>
                </a:rPr>
                <a:t>&gt;&gt;&gt;</a:t>
              </a:r>
              <a:r>
                <a:rPr lang="en-SG" sz="2400" dirty="0">
                  <a:solidFill>
                    <a:schemeClr val="bg1"/>
                  </a:solidFill>
                </a:rPr>
                <a:t> </a:t>
              </a:r>
              <a:r>
                <a:rPr lang="en-SG" sz="2400" dirty="0" err="1">
                  <a:solidFill>
                    <a:schemeClr val="bg1"/>
                  </a:solidFill>
                </a:rPr>
                <a:t>green_led</a:t>
              </a:r>
              <a:r>
                <a:rPr lang="en-SG" sz="2400" dirty="0">
                  <a:solidFill>
                    <a:schemeClr val="bg1"/>
                  </a:solidFill>
                </a:rPr>
                <a:t>=LED(26)</a:t>
              </a:r>
            </a:p>
            <a:p>
              <a:r>
                <a:rPr lang="en-SG" sz="2400" dirty="0">
                  <a:solidFill>
                    <a:srgbClr val="FF0000"/>
                  </a:solidFill>
                </a:rPr>
                <a:t>&gt;&gt;&gt;</a:t>
              </a:r>
              <a:r>
                <a:rPr lang="en-SG" sz="2400" dirty="0">
                  <a:solidFill>
                    <a:schemeClr val="bg1"/>
                  </a:solidFill>
                </a:rPr>
                <a:t> </a:t>
              </a:r>
              <a:r>
                <a:rPr lang="en-SG" sz="2400" dirty="0" err="1">
                  <a:solidFill>
                    <a:schemeClr val="bg1"/>
                  </a:solidFill>
                </a:rPr>
                <a:t>green_led.on</a:t>
              </a:r>
              <a:r>
                <a:rPr lang="en-SG" sz="2400" dirty="0">
                  <a:solidFill>
                    <a:schemeClr val="bg1"/>
                  </a:solidFill>
                </a:rPr>
                <a:t>()</a:t>
              </a:r>
            </a:p>
            <a:p>
              <a:r>
                <a:rPr lang="en-SG" sz="2400" dirty="0">
                  <a:solidFill>
                    <a:srgbClr val="FF0000"/>
                  </a:solidFill>
                </a:rPr>
                <a:t>&gt;&gt;&gt;</a:t>
              </a:r>
              <a:r>
                <a:rPr lang="en-SG" sz="2400" dirty="0">
                  <a:solidFill>
                    <a:schemeClr val="bg1"/>
                  </a:solidFill>
                </a:rPr>
                <a:t> </a:t>
              </a:r>
              <a:r>
                <a:rPr lang="en-SG" sz="2400" dirty="0" err="1">
                  <a:solidFill>
                    <a:schemeClr val="bg1"/>
                  </a:solidFill>
                </a:rPr>
                <a:t>green_led.blink</a:t>
              </a:r>
              <a:r>
                <a:rPr lang="en-SG" sz="2400" dirty="0">
                  <a:solidFill>
                    <a:schemeClr val="bg1"/>
                  </a:solidFill>
                </a:rPr>
                <a:t>()</a:t>
              </a:r>
            </a:p>
            <a:p>
              <a:r>
                <a:rPr lang="en-SG" sz="2400" dirty="0">
                  <a:solidFill>
                    <a:srgbClr val="FF0000"/>
                  </a:solidFill>
                </a:rPr>
                <a:t>&gt;&gt;&gt;</a:t>
              </a:r>
              <a:r>
                <a:rPr lang="en-SG" sz="2400" dirty="0">
                  <a:solidFill>
                    <a:schemeClr val="bg1"/>
                  </a:solidFill>
                </a:rPr>
                <a:t> </a:t>
              </a:r>
              <a:r>
                <a:rPr lang="en-SG" sz="2400" dirty="0" err="1">
                  <a:solidFill>
                    <a:schemeClr val="bg1"/>
                  </a:solidFill>
                </a:rPr>
                <a:t>red_led.on</a:t>
              </a:r>
              <a:r>
                <a:rPr lang="en-SG" sz="2400" dirty="0">
                  <a:solidFill>
                    <a:schemeClr val="bg1"/>
                  </a:solidFill>
                </a:rPr>
                <a:t>()</a:t>
              </a:r>
            </a:p>
            <a:p>
              <a:endParaRPr lang="en-SG" sz="2800" dirty="0">
                <a:solidFill>
                  <a:schemeClr val="bg1"/>
                </a:solidFill>
              </a:endParaRPr>
            </a:p>
            <a:p>
              <a:endParaRPr lang="en-SG" sz="28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A79AAD-08A2-40E8-152B-0DDACFA01E98}"/>
                </a:ext>
              </a:extLst>
            </p:cNvPr>
            <p:cNvSpPr txBox="1"/>
            <p:nvPr/>
          </p:nvSpPr>
          <p:spPr>
            <a:xfrm>
              <a:off x="8246825" y="7140399"/>
              <a:ext cx="2590800" cy="1200329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endParaRPr lang="en-SG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060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590-91AC-FC99-D4D8-73EDB45A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FROM CONCEPTS TO 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7E2-BD6C-B49B-B0FF-395D9C0A6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AN APPLICATION</a:t>
            </a:r>
          </a:p>
          <a:p>
            <a:pPr lvl="1"/>
            <a:r>
              <a:rPr lang="en-SG" dirty="0"/>
              <a:t>ALGORITHM </a:t>
            </a:r>
          </a:p>
          <a:p>
            <a:pPr lvl="1"/>
            <a:r>
              <a:rPr lang="en-SG" dirty="0"/>
              <a:t>CODE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D266C-F747-C2B7-0D91-D843F1217346}"/>
              </a:ext>
            </a:extLst>
          </p:cNvPr>
          <p:cNvSpPr/>
          <p:nvPr/>
        </p:nvSpPr>
        <p:spPr>
          <a:xfrm>
            <a:off x="838200" y="1825625"/>
            <a:ext cx="2933700" cy="1250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605A5-8A27-5A6F-520F-A1748DE8B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076575"/>
            <a:ext cx="2466975" cy="3500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36E68-B250-5F28-E1EC-5D1AA09C9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252" y="1547813"/>
            <a:ext cx="7770572" cy="3995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AAF498-D1DB-46BF-6249-286401AB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562" y="1728788"/>
            <a:ext cx="4349271" cy="49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6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590-91AC-FC99-D4D8-73EDB45A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FROM CONCEPTS TO 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7E2-BD6C-B49B-B0FF-395D9C0A6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AN APPLICATION</a:t>
            </a:r>
          </a:p>
          <a:p>
            <a:pPr lvl="1"/>
            <a:r>
              <a:rPr lang="en-SG" dirty="0"/>
              <a:t>ALGORITHM </a:t>
            </a:r>
          </a:p>
          <a:p>
            <a:pPr lvl="1"/>
            <a:r>
              <a:rPr lang="en-SG" dirty="0"/>
              <a:t>CODE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D266C-F747-C2B7-0D91-D843F1217346}"/>
              </a:ext>
            </a:extLst>
          </p:cNvPr>
          <p:cNvSpPr/>
          <p:nvPr/>
        </p:nvSpPr>
        <p:spPr>
          <a:xfrm>
            <a:off x="838200" y="1825625"/>
            <a:ext cx="3581400" cy="1250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C46E8A-C9BC-D5C1-1DE8-3F15C87E4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11512"/>
            <a:ext cx="2717851" cy="3090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E0552D-D55F-9D49-089A-FB629AC4F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861" y="2207419"/>
            <a:ext cx="3857625" cy="38862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57134EE-9EA7-D684-5C2C-C71FBCE9E581}"/>
              </a:ext>
            </a:extLst>
          </p:cNvPr>
          <p:cNvGrpSpPr/>
          <p:nvPr/>
        </p:nvGrpSpPr>
        <p:grpSpPr>
          <a:xfrm>
            <a:off x="6969716" y="1304131"/>
            <a:ext cx="5055596" cy="5867400"/>
            <a:chOff x="6969716" y="1027906"/>
            <a:chExt cx="5055596" cy="58674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BDC9969-4E1F-E979-096B-937D6FC43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3387" y="1027906"/>
              <a:ext cx="3971925" cy="5867400"/>
            </a:xfrm>
            <a:prstGeom prst="rect">
              <a:avLst/>
            </a:prstGeom>
          </p:spPr>
        </p:pic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B4C3ED81-D77A-D575-FA09-D1725E3CB4DB}"/>
                </a:ext>
              </a:extLst>
            </p:cNvPr>
            <p:cNvSpPr/>
            <p:nvPr/>
          </p:nvSpPr>
          <p:spPr>
            <a:xfrm>
              <a:off x="6969716" y="4142137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109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404</Words>
  <Application>Microsoft Office PowerPoint</Application>
  <PresentationFormat>Widescreen</PresentationFormat>
  <Paragraphs>120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Lato</vt:lpstr>
      <vt:lpstr>Office Theme</vt:lpstr>
      <vt:lpstr>INTRODUCTION</vt:lpstr>
      <vt:lpstr>LEARNX COMMUNITY </vt:lpstr>
      <vt:lpstr>PowerPoint Presentation</vt:lpstr>
      <vt:lpstr>PowerPoint Presentation</vt:lpstr>
      <vt:lpstr>PROGRAMMING CONCEPTS</vt:lpstr>
      <vt:lpstr>PROGRAMMING CONCEPTS</vt:lpstr>
      <vt:lpstr>PROGRAMMING CONCEPTS</vt:lpstr>
      <vt:lpstr>FROM CONCEPTS TO APPLICATION</vt:lpstr>
      <vt:lpstr>FROM CONCEPTS TO APPLICATION</vt:lpstr>
      <vt:lpstr>RUN, TEST, DEBUG</vt:lpstr>
      <vt:lpstr>ADVANCED APPLICATIONS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LEARNX COMMUNITY </dc:title>
  <dc:creator>Soon Seng Goh</dc:creator>
  <cp:lastModifiedBy>Soon Seng Goh</cp:lastModifiedBy>
  <cp:revision>7</cp:revision>
  <dcterms:created xsi:type="dcterms:W3CDTF">2022-06-15T01:11:11Z</dcterms:created>
  <dcterms:modified xsi:type="dcterms:W3CDTF">2022-06-16T01:39:15Z</dcterms:modified>
</cp:coreProperties>
</file>